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7" r:id="rId5"/>
    <p:sldId id="264" r:id="rId6"/>
    <p:sldId id="342" r:id="rId7"/>
    <p:sldId id="343" r:id="rId8"/>
    <p:sldId id="344" r:id="rId9"/>
    <p:sldId id="345" r:id="rId10"/>
    <p:sldId id="346" r:id="rId11"/>
    <p:sldId id="347" r:id="rId12"/>
    <p:sldId id="348" r:id="rId13"/>
    <p:sldId id="349" r:id="rId14"/>
    <p:sldId id="350" r:id="rId15"/>
    <p:sldId id="34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816" userDrawn="1">
          <p15:clr>
            <a:srgbClr val="A4A3A4"/>
          </p15:clr>
        </p15:guide>
        <p15:guide id="2" orient="horz" pos="3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40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>
        <p:guide pos="816"/>
        <p:guide orient="horz" pos="3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281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BA57456-157A-C12A-2FEC-91B7B9EE49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D46761-828E-1508-56BD-BAEADF34862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95820-84BB-3447-8286-60A51307E7F2}" type="datetimeFigureOut">
              <a:rPr lang="en-US" smtClean="0"/>
              <a:t>6/22/2025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428A7E-6B0E-809C-73D1-4B5E2FF471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9A5AA6-0C5B-430A-E0C4-C90B2F0A1C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476440-F66F-F947-8EFC-EA5202ACFD2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11763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8FC54-6AE4-6A4A-9756-823A0F1BE5A6}" type="datetimeFigureOut">
              <a:rPr lang="en-US" smtClean="0"/>
              <a:t>6/22/2025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79E9EB-07EB-9D44-9F5A-AB1FBECCDD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7587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>
            <a:extLst>
              <a:ext uri="{FF2B5EF4-FFF2-40B4-BE49-F238E27FC236}">
                <a16:creationId xmlns:a16="http://schemas.microsoft.com/office/drawing/2014/main" id="{76609C33-D605-6146-1378-F67C572F05C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304800 w 12192000"/>
              <a:gd name="connsiteY0" fmla="*/ 266701 h 6858000"/>
              <a:gd name="connsiteX1" fmla="*/ 304800 w 12192000"/>
              <a:gd name="connsiteY1" fmla="*/ 6591300 h 6858000"/>
              <a:gd name="connsiteX2" fmla="*/ 11887200 w 12192000"/>
              <a:gd name="connsiteY2" fmla="*/ 6591300 h 6858000"/>
              <a:gd name="connsiteX3" fmla="*/ 11887200 w 12192000"/>
              <a:gd name="connsiteY3" fmla="*/ 266701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304800" y="266701"/>
                </a:moveTo>
                <a:lnTo>
                  <a:pt x="304800" y="6591300"/>
                </a:lnTo>
                <a:lnTo>
                  <a:pt x="11887200" y="6591300"/>
                </a:lnTo>
                <a:lnTo>
                  <a:pt x="11887200" y="266701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2398E06-9E0E-BC81-DEB5-1DB2F863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7320"/>
            <a:ext cx="10515600" cy="4023360"/>
          </a:xfrm>
        </p:spPr>
        <p:txBody>
          <a:bodyPr anchor="ctr"/>
          <a:lstStyle>
            <a:lvl1pPr algn="ctr">
              <a:defRPr sz="54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044184"/>
            <a:ext cx="9144000" cy="356616"/>
          </a:xfrm>
        </p:spPr>
        <p:txBody>
          <a:bodyPr/>
          <a:lstStyle>
            <a:lvl1pPr marL="0" indent="0" algn="ct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DC5B68-548C-395D-B9A9-EA694F6CB59F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69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9BC2AC2-003C-AACD-1271-F2F8FBE8F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0656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758F50-A87C-F2A1-40E8-08F07081E9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572000" cy="3429000"/>
          </a:xfrm>
          <a:noFill/>
        </p:spPr>
        <p:txBody>
          <a:bodyPr lIns="0" tIns="0" rIns="0" bIns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400"/>
              </a:spcBef>
              <a:buSzPct val="80000"/>
              <a:defRPr sz="1800" b="1"/>
            </a:lvl1pPr>
            <a:lvl2pPr marL="457200" indent="0">
              <a:lnSpc>
                <a:spcPct val="90000"/>
              </a:lnSpc>
              <a:spcBef>
                <a:spcPts val="1400"/>
              </a:spcBef>
              <a:buSzPct val="80000"/>
              <a:buNone/>
              <a:defRPr sz="1800"/>
            </a:lvl2pPr>
            <a:lvl3pPr marL="914400">
              <a:lnSpc>
                <a:spcPct val="90000"/>
              </a:lnSpc>
              <a:spcBef>
                <a:spcPts val="1400"/>
              </a:spcBef>
              <a:buSzPct val="80000"/>
              <a:defRPr sz="1800"/>
            </a:lvl3pPr>
            <a:lvl4pPr marL="914400" indent="0">
              <a:lnSpc>
                <a:spcPct val="90000"/>
              </a:lnSpc>
              <a:spcBef>
                <a:spcPts val="1400"/>
              </a:spcBef>
              <a:buSzPct val="80000"/>
              <a:buNone/>
              <a:defRPr sz="1800"/>
            </a:lvl4pPr>
            <a:lvl5pPr marL="1371600">
              <a:lnSpc>
                <a:spcPct val="90000"/>
              </a:lnSpc>
              <a:spcBef>
                <a:spcPts val="1400"/>
              </a:spcBef>
              <a:buSzPct val="80000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23B02AB-1DB6-AF79-E1B3-175C76BE5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7064" y="2377440"/>
            <a:ext cx="4645152" cy="342900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800"/>
            </a:lvl2pPr>
            <a:lvl3pPr marL="1371600">
              <a:buSzPct val="80000"/>
              <a:defRPr sz="1800"/>
            </a:lvl3pPr>
            <a:lvl4pPr marL="1828800">
              <a:buSzPct val="80000"/>
              <a:defRPr sz="1800"/>
            </a:lvl4pPr>
            <a:lvl5pPr marL="2286000">
              <a:buSzPct val="80000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2041A78-2CBE-4D73-EF5D-E65139C79DC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424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659BA83-0C6E-2A70-AED3-E386CABE6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601200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1280160" y="2377440"/>
            <a:ext cx="9619488" cy="3429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612406-06E6-DCE4-7F2F-D98836A802A6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889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663440" cy="3566160"/>
          </a:xfrm>
          <a:solidFill>
            <a:schemeClr val="accent4"/>
          </a:solidFill>
        </p:spPr>
        <p:txBody>
          <a:bodyPr lIns="365760" tIns="365760" rIns="365760" bIns="365760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buClr>
                <a:schemeClr val="tx1"/>
              </a:buClr>
              <a:buSzPct val="80000"/>
              <a:defRPr sz="1600"/>
            </a:lvl2pPr>
            <a:lvl3pPr marL="1371600">
              <a:buClr>
                <a:schemeClr val="tx1"/>
              </a:buClr>
              <a:buSzPct val="80000"/>
              <a:defRPr sz="1400"/>
            </a:lvl3pPr>
            <a:lvl4pPr marL="1828800">
              <a:buClr>
                <a:schemeClr val="tx1"/>
              </a:buClr>
              <a:buSzPct val="80000"/>
              <a:defRPr sz="1200"/>
            </a:lvl4pPr>
            <a:lvl5pPr marL="2286000"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377440"/>
            <a:ext cx="4663440" cy="3566160"/>
          </a:xfrm>
          <a:solidFill>
            <a:schemeClr val="accent4"/>
          </a:solidFill>
        </p:spPr>
        <p:txBody>
          <a:bodyPr lIns="365760" tIns="365760" rIns="365760" bIns="365760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sz="1800" cap="all" baseline="0"/>
            </a:lvl1pPr>
            <a:lvl2pPr marL="914400">
              <a:buClr>
                <a:schemeClr val="tx1"/>
              </a:buClr>
              <a:buSzPct val="80000"/>
              <a:defRPr sz="1600"/>
            </a:lvl2pPr>
            <a:lvl3pPr marL="1371600">
              <a:buClr>
                <a:schemeClr val="tx1"/>
              </a:buClr>
              <a:buSzPct val="80000"/>
              <a:defRPr sz="1400"/>
            </a:lvl3pPr>
            <a:lvl4pPr marL="1828800">
              <a:buClr>
                <a:schemeClr val="tx1"/>
              </a:buClr>
              <a:buSzPct val="80000"/>
              <a:defRPr sz="1200"/>
            </a:lvl4pPr>
            <a:lvl5pPr marL="2286000"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1554B7-BB36-76F6-DD79-11088AA69E8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39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ABAFD431-F46D-3701-6A51-738ADAF3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163824"/>
            <a:ext cx="10515600" cy="2322576"/>
          </a:xfrm>
          <a:prstGeom prst="rect">
            <a:avLst/>
          </a:prstGeom>
          <a:noFill/>
        </p:spPr>
        <p:txBody>
          <a:bodyPr wrap="square" bIns="0" anchor="ctr">
            <a:no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AFD788D-D699-2BA7-3637-AA3B48C090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53000" y="548640"/>
            <a:ext cx="2286000" cy="2286000"/>
          </a:xfrm>
          <a:prstGeom prst="ellipse">
            <a:avLst/>
          </a:prstGeom>
        </p:spPr>
        <p:txBody>
          <a:bodyPr anchor="t"/>
          <a:lstStyle>
            <a:lvl1pPr marL="0" indent="0" algn="ctr">
              <a:buNone/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808A0C0-A02B-D1C7-6DE5-CA25624AD0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6044184"/>
            <a:ext cx="9116568" cy="365760"/>
          </a:xfrm>
        </p:spPr>
        <p:txBody>
          <a:bodyPr anchor="t"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CE7D81-1954-1B1F-C0AC-21C85AFD3C1E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110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738F023-8BDF-71DB-D6AB-776F7C6413B2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3581400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  <a:gd name="connsiteX4" fmla="*/ 0 w 3581400"/>
              <a:gd name="connsiteY4" fmla="*/ 6172201 h 6858000"/>
              <a:gd name="connsiteX5" fmla="*/ 2971800 w 3581400"/>
              <a:gd name="connsiteY5" fmla="*/ 6172201 h 6858000"/>
              <a:gd name="connsiteX6" fmla="*/ 2971800 w 3581400"/>
              <a:gd name="connsiteY6" fmla="*/ 685800 h 6858000"/>
              <a:gd name="connsiteX7" fmla="*/ 0 w 3581400"/>
              <a:gd name="connsiteY7" fmla="*/ 6858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3581400" y="0"/>
                </a:lnTo>
                <a:lnTo>
                  <a:pt x="3581400" y="6858000"/>
                </a:lnTo>
                <a:lnTo>
                  <a:pt x="0" y="6858000"/>
                </a:lnTo>
                <a:lnTo>
                  <a:pt x="0" y="6172201"/>
                </a:lnTo>
                <a:lnTo>
                  <a:pt x="2971800" y="6172201"/>
                </a:lnTo>
                <a:lnTo>
                  <a:pt x="2971800" y="685800"/>
                </a:lnTo>
                <a:lnTo>
                  <a:pt x="0" y="6858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4114800" cy="2286000"/>
          </a:xfrm>
        </p:spPr>
        <p:txBody>
          <a:bodyPr/>
          <a:lstStyle>
            <a:lvl1pPr>
              <a:defRPr sz="3200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3566160"/>
            <a:ext cx="4114800" cy="2651760"/>
          </a:xfrm>
        </p:spPr>
        <p:txBody>
          <a:bodyPr>
            <a:normAutofit/>
          </a:bodyPr>
          <a:lstStyle>
            <a:lvl1pPr marL="457200" indent="-457200">
              <a:lnSpc>
                <a:spcPct val="100000"/>
              </a:lnSpc>
              <a:spcBef>
                <a:spcPts val="1400"/>
              </a:spcBef>
              <a:buClr>
                <a:schemeClr val="accent1"/>
              </a:buClr>
              <a:buFont typeface="Courier New" panose="02070309020205020404" pitchFamily="49" charset="0"/>
              <a:buChar char="o"/>
              <a:defRPr sz="2400" cap="all" spc="0" baseline="0"/>
            </a:lvl1pPr>
            <a:lvl2pPr marL="914400">
              <a:defRPr spc="0" baseline="0"/>
            </a:lvl2pPr>
            <a:lvl3pPr marL="1371600">
              <a:defRPr spc="0" baseline="0"/>
            </a:lvl3pPr>
            <a:lvl4pPr marL="1828800">
              <a:defRPr spc="0" baseline="0"/>
            </a:lvl4pPr>
            <a:lvl5pPr marL="2286000"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0AD0F96-99DE-C9D9-569E-AE6FC6307E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87568" y="1435608"/>
            <a:ext cx="5897880" cy="3977640"/>
          </a:xfrm>
          <a:noFill/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23EB7E3-3953-BAB4-1B15-383082C6C31E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816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2697480"/>
            <a:ext cx="10515600" cy="2606040"/>
          </a:xfrm>
        </p:spPr>
        <p:txBody>
          <a:bodyPr anchor="ctr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6044184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952" cy="23682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3AD4F0-8C4C-FC68-2450-06419A6D0131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A510974D-B222-2876-052D-21F0E075D288}"/>
              </a:ext>
            </a:extLst>
          </p:cNvPr>
          <p:cNvSpPr/>
          <p:nvPr userDrawn="1"/>
        </p:nvSpPr>
        <p:spPr>
          <a:xfrm>
            <a:off x="0" y="0"/>
            <a:ext cx="12192000" cy="4457700"/>
          </a:xfrm>
          <a:custGeom>
            <a:avLst/>
            <a:gdLst>
              <a:gd name="connsiteX0" fmla="*/ 0 w 12192000"/>
              <a:gd name="connsiteY0" fmla="*/ 0 h 4457700"/>
              <a:gd name="connsiteX1" fmla="*/ 12192000 w 12192000"/>
              <a:gd name="connsiteY1" fmla="*/ 0 h 4457700"/>
              <a:gd name="connsiteX2" fmla="*/ 12192000 w 12192000"/>
              <a:gd name="connsiteY2" fmla="*/ 4457700 h 4457700"/>
              <a:gd name="connsiteX3" fmla="*/ 11563350 w 12192000"/>
              <a:gd name="connsiteY3" fmla="*/ 4457700 h 4457700"/>
              <a:gd name="connsiteX4" fmla="*/ 11563350 w 12192000"/>
              <a:gd name="connsiteY4" fmla="*/ 685800 h 4457700"/>
              <a:gd name="connsiteX5" fmla="*/ 628650 w 12192000"/>
              <a:gd name="connsiteY5" fmla="*/ 685800 h 4457700"/>
              <a:gd name="connsiteX6" fmla="*/ 628650 w 12192000"/>
              <a:gd name="connsiteY6" fmla="*/ 4457700 h 4457700"/>
              <a:gd name="connsiteX7" fmla="*/ 0 w 12192000"/>
              <a:gd name="connsiteY7" fmla="*/ 4457700 h 44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4457700">
                <a:moveTo>
                  <a:pt x="0" y="0"/>
                </a:moveTo>
                <a:lnTo>
                  <a:pt x="12192000" y="0"/>
                </a:lnTo>
                <a:lnTo>
                  <a:pt x="12192000" y="4457700"/>
                </a:lnTo>
                <a:lnTo>
                  <a:pt x="11563350" y="4457700"/>
                </a:lnTo>
                <a:lnTo>
                  <a:pt x="11563350" y="685800"/>
                </a:lnTo>
                <a:lnTo>
                  <a:pt x="628650" y="685800"/>
                </a:lnTo>
                <a:lnTo>
                  <a:pt x="628650" y="4457700"/>
                </a:lnTo>
                <a:lnTo>
                  <a:pt x="0" y="44577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408" y="1143000"/>
            <a:ext cx="10241280" cy="22860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75688" y="3803904"/>
            <a:ext cx="8046720" cy="9144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A1A471A-8A28-B00F-72E9-849D5E6B7257}"/>
              </a:ext>
            </a:extLst>
          </p:cNvPr>
          <p:cNvSpPr/>
          <p:nvPr userDrawn="1"/>
        </p:nvSpPr>
        <p:spPr>
          <a:xfrm>
            <a:off x="5891213" y="5628222"/>
            <a:ext cx="409575" cy="883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2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3BB82FF-5339-5456-4D30-0C2DA7907AAE}"/>
              </a:ext>
            </a:extLst>
          </p:cNvPr>
          <p:cNvSpPr/>
          <p:nvPr userDrawn="1"/>
        </p:nvSpPr>
        <p:spPr>
          <a:xfrm>
            <a:off x="0" y="0"/>
            <a:ext cx="356616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0096" y="1097280"/>
            <a:ext cx="6217920" cy="1828800"/>
          </a:xfrm>
        </p:spPr>
        <p:txBody>
          <a:bodyPr/>
          <a:lstStyle>
            <a:lvl1pPr>
              <a:defRPr sz="3200" spc="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C39A257-2366-FF6B-67AD-9342B6B0B6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8448" y="1828800"/>
            <a:ext cx="3200400" cy="320040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0096" y="3429000"/>
            <a:ext cx="6217920" cy="2743200"/>
          </a:xfrm>
        </p:spPr>
        <p:txBody>
          <a:bodyPr>
            <a:normAutofit/>
          </a:bodyPr>
          <a:lstStyle>
            <a:lvl1pPr marL="457200">
              <a:spcBef>
                <a:spcPts val="1400"/>
              </a:spcBef>
              <a:buSzPct val="80000"/>
              <a:defRPr cap="all" spc="0" baseline="0"/>
            </a:lvl1pPr>
            <a:lvl2pPr marL="914400">
              <a:buSzPct val="80000"/>
              <a:defRPr spc="0" baseline="0"/>
            </a:lvl2pPr>
            <a:lvl3pPr marL="1371600">
              <a:buSzPct val="80000"/>
              <a:defRPr spc="0" baseline="0"/>
            </a:lvl3pPr>
            <a:lvl4pPr marL="1828800">
              <a:buSzPct val="80000"/>
              <a:defRPr spc="0" baseline="0"/>
            </a:lvl4pPr>
            <a:lvl5pPr marL="2286000">
              <a:buSzPct val="80000"/>
              <a:defRPr spc="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7F99EA-AB5F-24F3-D971-2B9BDE3B4F3C}"/>
              </a:ext>
            </a:extLst>
          </p:cNvPr>
          <p:cNvSpPr txBox="1"/>
          <p:nvPr userDrawn="1"/>
        </p:nvSpPr>
        <p:spPr>
          <a:xfrm>
            <a:off x="641838" y="55479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BB099-33E8-8B24-7E54-70E7457A1C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5DF2D63-3FF5-D547-96B9-BE9CCD1ABA5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DA4A755-28B6-5A01-94AB-C3CCC4368885}"/>
              </a:ext>
            </a:extLst>
          </p:cNvPr>
          <p:cNvCxnSpPr>
            <a:cxnSpLocks/>
          </p:cNvCxnSpPr>
          <p:nvPr userDrawn="1"/>
        </p:nvCxnSpPr>
        <p:spPr>
          <a:xfrm>
            <a:off x="5340096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33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481328"/>
            <a:ext cx="9144000" cy="3895344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4248" y="1920240"/>
            <a:ext cx="8229600" cy="3017520"/>
          </a:xfrm>
        </p:spPr>
        <p:txBody>
          <a:bodyPr anchor="ctr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483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BCF04C-49F6-66E8-41A0-B3C371944EA1}"/>
              </a:ext>
            </a:extLst>
          </p:cNvPr>
          <p:cNvSpPr/>
          <p:nvPr userDrawn="1"/>
        </p:nvSpPr>
        <p:spPr>
          <a:xfrm>
            <a:off x="6705600" y="0"/>
            <a:ext cx="54864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3931920"/>
            <a:ext cx="5029200" cy="18288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DE351D0-FB9C-3473-AF28-52927741728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80160" y="548640"/>
            <a:ext cx="3017520" cy="3017520"/>
          </a:xfrm>
          <a:prstGeom prst="ellipse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05472" y="731520"/>
            <a:ext cx="4306824" cy="5394960"/>
          </a:xfrm>
        </p:spPr>
        <p:txBody>
          <a:bodyPr anchor="b">
            <a:normAutofit/>
          </a:bodyPr>
          <a:lstStyle>
            <a:lvl1pPr marL="457200">
              <a:spcBef>
                <a:spcPts val="1400"/>
              </a:spcBef>
              <a:buClr>
                <a:schemeClr val="tx1"/>
              </a:buClr>
              <a:buSzPct val="80000"/>
              <a:defRPr cap="all" baseline="0"/>
            </a:lvl1pPr>
            <a:lvl2pPr marL="914400">
              <a:buClr>
                <a:schemeClr val="tx1"/>
              </a:buClr>
              <a:buSzPct val="80000"/>
              <a:defRPr/>
            </a:lvl2pPr>
            <a:lvl3pPr marL="1371600">
              <a:buClr>
                <a:schemeClr val="tx1"/>
              </a:buClr>
              <a:buSzPct val="80000"/>
              <a:defRPr/>
            </a:lvl3pPr>
            <a:lvl4pPr marL="1828800">
              <a:buClr>
                <a:schemeClr val="tx1"/>
              </a:buClr>
              <a:buSzPct val="80000"/>
              <a:defRPr/>
            </a:lvl4pPr>
            <a:lvl5pPr marL="2286000">
              <a:buClr>
                <a:schemeClr val="tx1"/>
              </a:buClr>
              <a:buSzPct val="80000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1171EC5-29BE-C106-1E9B-0CBDB598A131}"/>
              </a:ext>
            </a:extLst>
          </p:cNvPr>
          <p:cNvCxnSpPr>
            <a:cxnSpLocks/>
          </p:cNvCxnSpPr>
          <p:nvPr userDrawn="1"/>
        </p:nvCxnSpPr>
        <p:spPr>
          <a:xfrm>
            <a:off x="1298448" y="6111876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6214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80160" y="2377440"/>
            <a:ext cx="4663440" cy="3566160"/>
          </a:xfrm>
          <a:solidFill>
            <a:schemeClr val="accent1">
              <a:lumMod val="20000"/>
              <a:lumOff val="80000"/>
            </a:schemeClr>
          </a:solidFill>
        </p:spPr>
        <p:txBody>
          <a:bodyPr lIns="365760" tIns="365760" rIns="365760" bIns="365760">
            <a:normAutofit/>
          </a:bodyPr>
          <a:lstStyle>
            <a:lvl1pPr marL="457200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lnSpc>
                <a:spcPct val="90000"/>
              </a:lnSpc>
              <a:buClr>
                <a:schemeClr val="tx1"/>
              </a:buClr>
              <a:buSzPct val="80000"/>
              <a:defRPr sz="1600"/>
            </a:lvl2pPr>
            <a:lvl3pPr marL="1371600">
              <a:lnSpc>
                <a:spcPct val="90000"/>
              </a:lnSpc>
              <a:buClr>
                <a:schemeClr val="tx1"/>
              </a:buClr>
              <a:buSzPct val="80000"/>
              <a:defRPr sz="1400"/>
            </a:lvl3pPr>
            <a:lvl4pPr marL="1828800">
              <a:lnSpc>
                <a:spcPct val="90000"/>
              </a:lnSpc>
              <a:buClr>
                <a:schemeClr val="tx1"/>
              </a:buClr>
              <a:buSzPct val="80000"/>
              <a:defRPr sz="1200"/>
            </a:lvl4pPr>
            <a:lvl5pPr marL="2286000">
              <a:lnSpc>
                <a:spcPct val="90000"/>
              </a:lnSpc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2377440"/>
            <a:ext cx="4663440" cy="3566160"/>
          </a:xfrm>
          <a:solidFill>
            <a:schemeClr val="accent1">
              <a:lumMod val="20000"/>
              <a:lumOff val="80000"/>
            </a:schemeClr>
          </a:solidFill>
        </p:spPr>
        <p:txBody>
          <a:bodyPr lIns="365760" tIns="365760" rIns="365760" bIns="365760">
            <a:normAutofit/>
          </a:bodyPr>
          <a:lstStyle>
            <a:lvl1pPr marL="457200">
              <a:lnSpc>
                <a:spcPct val="90000"/>
              </a:lnSpc>
              <a:spcBef>
                <a:spcPts val="1400"/>
              </a:spcBef>
              <a:buClr>
                <a:schemeClr val="tx1"/>
              </a:buClr>
              <a:buSzPct val="80000"/>
              <a:defRPr sz="1800"/>
            </a:lvl1pPr>
            <a:lvl2pPr marL="914400">
              <a:lnSpc>
                <a:spcPct val="90000"/>
              </a:lnSpc>
              <a:buClr>
                <a:schemeClr val="tx1"/>
              </a:buClr>
              <a:buSzPct val="80000"/>
              <a:defRPr sz="1600"/>
            </a:lvl2pPr>
            <a:lvl3pPr marL="1371600">
              <a:lnSpc>
                <a:spcPct val="90000"/>
              </a:lnSpc>
              <a:buClr>
                <a:schemeClr val="tx1"/>
              </a:buClr>
              <a:buSzPct val="80000"/>
              <a:defRPr sz="1400"/>
            </a:lvl3pPr>
            <a:lvl4pPr marL="1828800">
              <a:lnSpc>
                <a:spcPct val="90000"/>
              </a:lnSpc>
              <a:buClr>
                <a:schemeClr val="tx1"/>
              </a:buClr>
              <a:buSzPct val="80000"/>
              <a:defRPr sz="1200"/>
            </a:lvl4pPr>
            <a:lvl5pPr marL="2286000">
              <a:lnSpc>
                <a:spcPct val="90000"/>
              </a:lnSpc>
              <a:buClr>
                <a:schemeClr val="tx1"/>
              </a:buClr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41554B7-BB36-76F6-DD79-11088AA69E8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8108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9BC2AC2-003C-AACD-1271-F2F8FBE8F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5029200" cy="18288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D758F50-A87C-F2A1-40E8-08F07081E9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84848" y="1097280"/>
            <a:ext cx="4572000" cy="182880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600"/>
            </a:lvl2pPr>
            <a:lvl3pPr marL="1371600">
              <a:buSzPct val="80000"/>
              <a:defRPr sz="1400"/>
            </a:lvl3pPr>
            <a:lvl4pPr marL="1828800">
              <a:buSzPct val="80000"/>
              <a:defRPr sz="1200"/>
            </a:lvl4pPr>
            <a:lvl5pPr marL="2286000"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23B02AB-1DB6-AF79-E1B3-175C76BE5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160" y="3172968"/>
            <a:ext cx="10076688" cy="3108960"/>
          </a:xfrm>
          <a:noFill/>
        </p:spPr>
        <p:txBody>
          <a:bodyPr lIns="0" tIns="0" rIns="0" bIns="0">
            <a:normAutofit/>
          </a:bodyPr>
          <a:lstStyle>
            <a:lvl1pPr marL="457200">
              <a:spcBef>
                <a:spcPts val="1400"/>
              </a:spcBef>
              <a:buSzPct val="80000"/>
              <a:defRPr sz="1800"/>
            </a:lvl1pPr>
            <a:lvl2pPr marL="914400">
              <a:buSzPct val="80000"/>
              <a:defRPr sz="1600"/>
            </a:lvl2pPr>
            <a:lvl3pPr marL="1371600">
              <a:buSzPct val="80000"/>
              <a:defRPr sz="1400"/>
            </a:lvl3pPr>
            <a:lvl4pPr marL="1828800">
              <a:buSzPct val="80000"/>
              <a:defRPr sz="1200"/>
            </a:lvl4pPr>
            <a:lvl5pPr marL="2286000">
              <a:buSzPct val="80000"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2041A78-2CBE-4D73-EF5D-E65139C79DC2}"/>
              </a:ext>
            </a:extLst>
          </p:cNvPr>
          <p:cNvCxnSpPr>
            <a:cxnSpLocks/>
          </p:cNvCxnSpPr>
          <p:nvPr userDrawn="1"/>
        </p:nvCxnSpPr>
        <p:spPr>
          <a:xfrm>
            <a:off x="1295400" y="822960"/>
            <a:ext cx="411480" cy="0"/>
          </a:xfrm>
          <a:prstGeom prst="line">
            <a:avLst/>
          </a:prstGeom>
          <a:ln w="889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774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855945"/>
            <a:ext cx="9821955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8A08F60-CEF1-832D-D403-282EA76CBE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20624" y="6019801"/>
            <a:ext cx="457200" cy="1841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cap="all" spc="200" baseline="0">
                <a:solidFill>
                  <a:schemeClr val="accent1"/>
                </a:solidFill>
                <a:latin typeface="Posterama" panose="020B0504020200020000" pitchFamily="34" charset="0"/>
              </a:defRPr>
            </a:lvl1pPr>
          </a:lstStyle>
          <a:p>
            <a:fld id="{75DF2D63-3FF5-D547-96B9-BE9CCD1ABA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74" r:id="rId3"/>
    <p:sldLayoutId id="2147483675" r:id="rId4"/>
    <p:sldLayoutId id="2147483664" r:id="rId5"/>
    <p:sldLayoutId id="2147483676" r:id="rId6"/>
    <p:sldLayoutId id="2147483677" r:id="rId7"/>
    <p:sldLayoutId id="2147483681" r:id="rId8"/>
    <p:sldLayoutId id="2147483682" r:id="rId9"/>
    <p:sldLayoutId id="2147483683" r:id="rId10"/>
    <p:sldLayoutId id="2147483680" r:id="rId11"/>
    <p:sldLayoutId id="2147483684" r:id="rId12"/>
    <p:sldLayoutId id="2147483673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Posterama" panose="020B0504020200020000" pitchFamily="34" charset="0"/>
        </a:defRPr>
      </a:lvl1pPr>
    </p:titleStyle>
    <p:bodyStyle>
      <a:lvl1pPr marL="228600" indent="-4572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Courier New" panose="02070309020205020404" pitchFamily="49" charset="0"/>
        <a:buChar char="o"/>
        <a:defRPr sz="2400" b="0" i="0" kern="1200" cap="none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2000" b="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800" b="0" i="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600" b="0" i="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4572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Courier New" panose="02070309020205020404" pitchFamily="49" charset="0"/>
        <a:buChar char="o"/>
        <a:defRPr sz="1400" b="0" i="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396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bhatija/Stock-Prediction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729" y="1764702"/>
            <a:ext cx="10784542" cy="1833283"/>
          </a:xfrm>
          <a:noFill/>
        </p:spPr>
        <p:txBody>
          <a:bodyPr anchor="b" anchorCtr="0"/>
          <a:lstStyle/>
          <a:p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Stock prediction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CEBD4-35BF-26BB-D438-DA43EBD5E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72640" y="4144563"/>
            <a:ext cx="8046720" cy="1117720"/>
          </a:xfrm>
          <a:noFill/>
        </p:spPr>
        <p:txBody>
          <a:bodyPr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Group 6 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University of San Diego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23</a:t>
            </a:r>
            <a:r>
              <a:rPr lang="en-US" sz="2000" baseline="30000" dirty="0"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June, 2025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B6CFACB6-4E75-FD0F-135B-A304335C8214}"/>
              </a:ext>
            </a:extLst>
          </p:cNvPr>
          <p:cNvSpPr txBox="1">
            <a:spLocks/>
          </p:cNvSpPr>
          <p:nvPr/>
        </p:nvSpPr>
        <p:spPr>
          <a:xfrm>
            <a:off x="841248" y="6044184"/>
            <a:ext cx="10515600" cy="457200"/>
          </a:xfrm>
          <a:prstGeom prst="rect">
            <a:avLst/>
          </a:prstGeom>
          <a:noFill/>
        </p:spPr>
        <p:txBody>
          <a:bodyPr vert="horz" lIns="0" tIns="0" rIns="0" bIns="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Courier New" panose="02070309020205020404" pitchFamily="49" charset="0"/>
              <a:buNone/>
              <a:defRPr sz="2400" b="0" i="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None/>
              <a:defRPr sz="20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None/>
              <a:defRPr sz="18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None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Courier New" panose="02070309020205020404" pitchFamily="49" charset="0"/>
              <a:buNone/>
              <a:defRPr sz="1600" b="0" i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Anusha Bandaru | Rakesh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Bhatija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|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Vidhaan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Appaji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noFill/>
        </p:spPr>
        <p:txBody>
          <a:bodyPr anchor="t" anchorCtr="0"/>
          <a:lstStyle/>
          <a:p>
            <a:r>
              <a:rPr lang="en-US" dirty="0"/>
              <a:t>Risk &amp; Ethics Considerations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0C302-E662-533F-9E32-6B7505DFB993}"/>
              </a:ext>
            </a:extLst>
          </p:cNvPr>
          <p:cNvSpPr txBox="1"/>
          <p:nvPr/>
        </p:nvSpPr>
        <p:spPr>
          <a:xfrm>
            <a:off x="1185022" y="1665642"/>
            <a:ext cx="9821955" cy="4611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Risks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Potential misclassification during unusual or extreme market events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Mitigations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Introduce human oversight for critical financial actions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Continuously retrain the model with new data to adapt to market changes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Regulatory Considerations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model does not give financial advice; it offers decision support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Adheres to transparency and accountability expectations in financial AI applications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Ethical Practices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Uses only publicly available data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Designed to support—not replace—human judgment in investing</a:t>
            </a:r>
          </a:p>
        </p:txBody>
      </p:sp>
    </p:spTree>
    <p:extLst>
      <p:ext uri="{BB962C8B-B14F-4D97-AF65-F5344CB8AC3E}">
        <p14:creationId xmlns:p14="http://schemas.microsoft.com/office/powerpoint/2010/main" val="3547817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noFill/>
        </p:spPr>
        <p:txBody>
          <a:bodyPr anchor="t" anchorCtr="0"/>
          <a:lstStyle/>
          <a:p>
            <a:r>
              <a:rPr lang="en-US" dirty="0"/>
              <a:t>Recommendations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0C302-E662-533F-9E32-6B7505DFB993}"/>
              </a:ext>
            </a:extLst>
          </p:cNvPr>
          <p:cNvSpPr txBox="1"/>
          <p:nvPr/>
        </p:nvSpPr>
        <p:spPr>
          <a:xfrm>
            <a:off x="776120" y="2011680"/>
            <a:ext cx="4815840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Deploy the model for daily portfolio scanning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the news-to-stocks tool to identify timely opportunities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Invest in continued development for LLM and market integration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9AFAB5-BD8B-7490-BBF4-2F8D5279B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1" y="2079811"/>
            <a:ext cx="5239618" cy="24658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7F0FB15-F10E-6BAF-76D8-ABC556B4BCBE}"/>
              </a:ext>
            </a:extLst>
          </p:cNvPr>
          <p:cNvSpPr txBox="1"/>
          <p:nvPr/>
        </p:nvSpPr>
        <p:spPr>
          <a:xfrm>
            <a:off x="8111317" y="4545706"/>
            <a:ext cx="12089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news-to-stocks</a:t>
            </a:r>
          </a:p>
        </p:txBody>
      </p:sp>
    </p:spTree>
    <p:extLst>
      <p:ext uri="{BB962C8B-B14F-4D97-AF65-F5344CB8AC3E}">
        <p14:creationId xmlns:p14="http://schemas.microsoft.com/office/powerpoint/2010/main" val="1773238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E39FA-84F2-3624-49D6-32B9E0363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67712"/>
            <a:ext cx="10515600" cy="2322576"/>
          </a:xfrm>
          <a:noFill/>
        </p:spPr>
        <p:txBody>
          <a:bodyPr bIns="0" anchor="ctr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857E9C-6100-9D60-944C-BEB4594CF1CE}"/>
              </a:ext>
            </a:extLst>
          </p:cNvPr>
          <p:cNvSpPr txBox="1"/>
          <p:nvPr/>
        </p:nvSpPr>
        <p:spPr>
          <a:xfrm>
            <a:off x="4407076" y="5836023"/>
            <a:ext cx="3377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Stock Prediction Project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Github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7522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noFill/>
        </p:spPr>
        <p:txBody>
          <a:bodyPr anchor="t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0C302-E662-533F-9E32-6B7505DFB993}"/>
              </a:ext>
            </a:extLst>
          </p:cNvPr>
          <p:cNvSpPr txBox="1"/>
          <p:nvPr/>
        </p:nvSpPr>
        <p:spPr>
          <a:xfrm>
            <a:off x="1280160" y="2011680"/>
            <a:ext cx="9821955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Stock prices behave differently everyday – some are volatile, others stable or trending or somewhere in between.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Identifying such patterns manually is time-consuming and inconsistent.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Traditional models struggle to categorize this without pre-defined rules.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Our goal: automate the discovery of behavior patterns to help investors make smarter decisions.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4815840" cy="914400"/>
          </a:xfrm>
          <a:noFill/>
        </p:spPr>
        <p:txBody>
          <a:bodyPr anchor="t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Why This Matters to Business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0C302-E662-533F-9E32-6B7505DFB993}"/>
              </a:ext>
            </a:extLst>
          </p:cNvPr>
          <p:cNvSpPr txBox="1"/>
          <p:nvPr/>
        </p:nvSpPr>
        <p:spPr>
          <a:xfrm>
            <a:off x="1280161" y="2011680"/>
            <a:ext cx="4815840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No two trading days are alike – spotting patterns early can drive profitable decisions.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Many investors and analysts lack information to hel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</a:rPr>
              <a:t>p predict the volatility of 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stock.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We saw an opportunity to make market insights accessible and actionable.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F66C08-1657-66DC-19AF-AAEC87176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3797" y="2176344"/>
            <a:ext cx="4588042" cy="250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977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noFill/>
        </p:spPr>
        <p:txBody>
          <a:bodyPr anchor="t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Approach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0C302-E662-533F-9E32-6B7505DFB993}"/>
              </a:ext>
            </a:extLst>
          </p:cNvPr>
          <p:cNvSpPr txBox="1"/>
          <p:nvPr/>
        </p:nvSpPr>
        <p:spPr>
          <a:xfrm>
            <a:off x="1280160" y="2011680"/>
            <a:ext cx="9821955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Created a 2-Phase AI Pipeline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Discover patterns using unsupervised learning (clustering days by behavior)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Classify real-time stock volatility using machine learning to predict those patterns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010CBC-FBCF-E175-A2E0-970BBD948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712" y="3558789"/>
            <a:ext cx="527685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442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noFill/>
        </p:spPr>
        <p:txBody>
          <a:bodyPr anchor="t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Market segmentation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0C302-E662-533F-9E32-6B7505DFB993}"/>
              </a:ext>
            </a:extLst>
          </p:cNvPr>
          <p:cNvSpPr txBox="1"/>
          <p:nvPr/>
        </p:nvSpPr>
        <p:spPr>
          <a:xfrm>
            <a:off x="1280161" y="2011680"/>
            <a:ext cx="4815840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identified 4 distinct stock day types and segmented the market into 4 behavioral groups: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Mid-price, moderately volatile, diversified stocks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Premium high-volatility stocks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High-mid price sector-specific stocks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Low-price, stable stocks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37317F5-9DFF-D722-A988-D245B63E563C}"/>
              </a:ext>
            </a:extLst>
          </p:cNvPr>
          <p:cNvGrpSpPr/>
          <p:nvPr/>
        </p:nvGrpSpPr>
        <p:grpSpPr>
          <a:xfrm>
            <a:off x="6546140" y="1891551"/>
            <a:ext cx="4105835" cy="4075354"/>
            <a:chOff x="6536167" y="2151528"/>
            <a:chExt cx="4105835" cy="407535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9BEBE42-6373-7AB6-8CA4-1F65AC4BF9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6167" y="2151529"/>
              <a:ext cx="1967753" cy="196775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293FF9F-B3E3-8027-AF4F-B36EF629A2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74249" y="2151528"/>
              <a:ext cx="1967753" cy="196775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ED587ED-F24A-42D3-8583-2C5D1E853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36167" y="4259129"/>
              <a:ext cx="1967753" cy="1967753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319BD07-D15C-C6E1-C461-714AA15F0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74248" y="4259129"/>
              <a:ext cx="1967753" cy="19677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3209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noFill/>
        </p:spPr>
        <p:txBody>
          <a:bodyPr anchor="t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Training ml 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0C302-E662-533F-9E32-6B7505DFB993}"/>
              </a:ext>
            </a:extLst>
          </p:cNvPr>
          <p:cNvSpPr txBox="1"/>
          <p:nvPr/>
        </p:nvSpPr>
        <p:spPr>
          <a:xfrm>
            <a:off x="1280160" y="2011680"/>
            <a:ext cx="9821955" cy="3365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trained 3 machine learning models to predict stock day type: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Random Forest Classifier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An ensemble model combining multiple decision trees for improved accuracy and robustness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Histogram-Based Gradient Boosting (HGB)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A fast and powerful boosting technique optimized for numeric tabular data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Support Vector Machine (SVM)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– A model that finds the optimal margin between different classes in the feature space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425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noFill/>
        </p:spPr>
        <p:txBody>
          <a:bodyPr anchor="t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Evaluation metrics</a:t>
            </a:r>
          </a:p>
        </p:txBody>
      </p:sp>
      <p:graphicFrame>
        <p:nvGraphicFramePr>
          <p:cNvPr id="8" name="Table Placeholder 3">
            <a:extLst>
              <a:ext uri="{FF2B5EF4-FFF2-40B4-BE49-F238E27FC236}">
                <a16:creationId xmlns:a16="http://schemas.microsoft.com/office/drawing/2014/main" id="{30F2D5E0-1C34-E44A-2F84-DF3C6D9811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1981411"/>
              </p:ext>
            </p:extLst>
          </p:nvPr>
        </p:nvGraphicFramePr>
        <p:xfrm>
          <a:off x="1317812" y="1828800"/>
          <a:ext cx="9951140" cy="29260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136630">
                  <a:extLst>
                    <a:ext uri="{9D8B030D-6E8A-4147-A177-3AD203B41FA5}">
                      <a16:colId xmlns:a16="http://schemas.microsoft.com/office/drawing/2014/main" val="3909542061"/>
                    </a:ext>
                  </a:extLst>
                </a:gridCol>
                <a:gridCol w="1556084">
                  <a:extLst>
                    <a:ext uri="{9D8B030D-6E8A-4147-A177-3AD203B41FA5}">
                      <a16:colId xmlns:a16="http://schemas.microsoft.com/office/drawing/2014/main" val="3856532422"/>
                    </a:ext>
                  </a:extLst>
                </a:gridCol>
                <a:gridCol w="2213811">
                  <a:extLst>
                    <a:ext uri="{9D8B030D-6E8A-4147-A177-3AD203B41FA5}">
                      <a16:colId xmlns:a16="http://schemas.microsoft.com/office/drawing/2014/main" val="3438228390"/>
                    </a:ext>
                  </a:extLst>
                </a:gridCol>
                <a:gridCol w="2342147">
                  <a:extLst>
                    <a:ext uri="{9D8B030D-6E8A-4147-A177-3AD203B41FA5}">
                      <a16:colId xmlns:a16="http://schemas.microsoft.com/office/drawing/2014/main" val="3737151041"/>
                    </a:ext>
                  </a:extLst>
                </a:gridCol>
                <a:gridCol w="2702468">
                  <a:extLst>
                    <a:ext uri="{9D8B030D-6E8A-4147-A177-3AD203B41FA5}">
                      <a16:colId xmlns:a16="http://schemas.microsoft.com/office/drawing/2014/main" val="88291708"/>
                    </a:ext>
                  </a:extLst>
                </a:gridCol>
              </a:tblGrid>
              <a:tr h="513347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Accuracy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Insights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601482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99.60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G0: 1.00, G1: 0.97, G2: 1.00, G3: 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G0: 1.00, G1: 0.99, G2: 0.99, G3: 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Excellent overall; few confusions between G0 and G2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3753144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HGB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99.88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G0: 1.00, G1: 0.99, G2: 1.00, G3: 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G0: 1.00, G1: 0.98, G2: 1.00, G3: 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Best-performing model across all categories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696092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SVM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99.73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G0: 1.00, G1: 0.99, G2: 1.00, G3: 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G0: 1.00, G1: 0.98, G2: 0.99, G3: 1.00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Slightly more overlap between groups 1 and 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5514058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853B0C8-4B13-6968-7591-176C9DE8B7CC}"/>
              </a:ext>
            </a:extLst>
          </p:cNvPr>
          <p:cNvSpPr txBox="1"/>
          <p:nvPr/>
        </p:nvSpPr>
        <p:spPr>
          <a:xfrm>
            <a:off x="1280160" y="4767431"/>
            <a:ext cx="96263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G0 to G3 refer to market segmentation behavioral groups.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G0 = Mid-price, moderately volatile, diversified stocks | G1 = Premium high-volatility stocks |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G2 = High-mid price sector-specific stocks | G3 = Low-price, stable stocks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9CBE77-32DD-84D9-8862-D177F1C02E5D}"/>
              </a:ext>
            </a:extLst>
          </p:cNvPr>
          <p:cNvSpPr txBox="1"/>
          <p:nvPr/>
        </p:nvSpPr>
        <p:spPr>
          <a:xfrm>
            <a:off x="1257735" y="5859332"/>
            <a:ext cx="9866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Histogram based Gradient Boosting was the top performer with 99.88% accuracy overall.</a:t>
            </a:r>
          </a:p>
        </p:txBody>
      </p:sp>
    </p:spTree>
    <p:extLst>
      <p:ext uri="{BB962C8B-B14F-4D97-AF65-F5344CB8AC3E}">
        <p14:creationId xmlns:p14="http://schemas.microsoft.com/office/powerpoint/2010/main" val="205230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noFill/>
        </p:spPr>
        <p:txBody>
          <a:bodyPr anchor="t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Business Impact: Real-Time Dashboard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0C302-E662-533F-9E32-6B7505DFB993}"/>
              </a:ext>
            </a:extLst>
          </p:cNvPr>
          <p:cNvSpPr txBox="1"/>
          <p:nvPr/>
        </p:nvSpPr>
        <p:spPr>
          <a:xfrm>
            <a:off x="1280161" y="2011680"/>
            <a:ext cx="4815840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built an interactive app, a visual, click-and-use tool for investors that: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Lets users input stock and date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Classifies the stock’s behavior using our AI model and outputs the market behavior grouped.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Explains the trend, volatility and the market segment in plain and simple English generated by an LLM (gemini-2.0-flash-lite).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25D3A4-CEDB-E18B-2EF8-9735F3B35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137" y="2456049"/>
            <a:ext cx="5135576" cy="25196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0C20F8-3EFC-04EC-5075-B46DC9F697E3}"/>
              </a:ext>
            </a:extLst>
          </p:cNvPr>
          <p:cNvSpPr txBox="1"/>
          <p:nvPr/>
        </p:nvSpPr>
        <p:spPr>
          <a:xfrm>
            <a:off x="7863936" y="4975691"/>
            <a:ext cx="18749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Real-Time Dashboard UI</a:t>
            </a:r>
          </a:p>
        </p:txBody>
      </p:sp>
    </p:spTree>
    <p:extLst>
      <p:ext uri="{BB962C8B-B14F-4D97-AF65-F5344CB8AC3E}">
        <p14:creationId xmlns:p14="http://schemas.microsoft.com/office/powerpoint/2010/main" val="2784327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1097280"/>
            <a:ext cx="9821955" cy="914400"/>
          </a:xfrm>
          <a:noFill/>
        </p:spPr>
        <p:txBody>
          <a:bodyPr anchor="t" anchorCtr="0"/>
          <a:lstStyle/>
          <a:p>
            <a:r>
              <a:rPr lang="en-US" dirty="0"/>
              <a:t>Business Impact – Live Recommendations from News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20C302-E662-533F-9E32-6B7505DFB993}"/>
              </a:ext>
            </a:extLst>
          </p:cNvPr>
          <p:cNvSpPr txBox="1"/>
          <p:nvPr/>
        </p:nvSpPr>
        <p:spPr>
          <a:xfrm>
            <a:off x="1280161" y="2011680"/>
            <a:ext cx="48158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Our second feature reads live financial news and: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app scrapes headlines and summaries from the top 5 financial websites using Google News.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It filters relevant articles using </a:t>
            </a:r>
            <a:r>
              <a:rPr lang="en-US" sz="18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keywords</a:t>
            </a:r>
            <a:r>
              <a:rPr lang="en-US" sz="1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and </a:t>
            </a:r>
            <a:r>
              <a:rPr lang="en-US" sz="1800" b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financial sentiment analysis</a:t>
            </a:r>
            <a:r>
              <a:rPr lang="en-US" sz="18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endParaRPr lang="en-US" dirty="0"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An </a:t>
            </a:r>
            <a:r>
              <a:rPr lang="en-US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LLM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processes the filtered information and generates a </a:t>
            </a:r>
            <a:r>
              <a:rPr lang="en-US" sz="1800" b="1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list of the best stocks to invest in today</a:t>
            </a:r>
            <a:r>
              <a:rPr lang="en-US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along with reasons.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775FED-71FD-73D6-F6CC-07DC170C5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519081"/>
            <a:ext cx="5194683" cy="24025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A522DF-4BA0-4DEE-3B9A-E00845EA0834}"/>
              </a:ext>
            </a:extLst>
          </p:cNvPr>
          <p:cNvSpPr txBox="1"/>
          <p:nvPr/>
        </p:nvSpPr>
        <p:spPr>
          <a:xfrm>
            <a:off x="7389940" y="4921622"/>
            <a:ext cx="26068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LLM generated Summary reference</a:t>
            </a:r>
          </a:p>
        </p:txBody>
      </p:sp>
    </p:spTree>
    <p:extLst>
      <p:ext uri="{BB962C8B-B14F-4D97-AF65-F5344CB8AC3E}">
        <p14:creationId xmlns:p14="http://schemas.microsoft.com/office/powerpoint/2010/main" val="99469077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cientific Discovery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563C1"/>
      </a:hlink>
      <a:folHlink>
        <a:srgbClr val="954F72"/>
      </a:folHlink>
    </a:clrScheme>
    <a:fontScheme name="Custom 36">
      <a:majorFont>
        <a:latin typeface="Posterama"/>
        <a:ea typeface=""/>
        <a:cs typeface=""/>
      </a:majorFont>
      <a:minorFont>
        <a:latin typeface="Daytona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 discovery_V1_win32_EF_v4.potx" id="{C76E1CB0-558D-4FB9-AA8B-DAB0BFDB970A}" vid="{87D4F3E9-C3BB-413B-A87E-0B7BB674A5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881D8D6-8849-400B-8BC9-21D401C7DD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F8397A0-8C35-4EEE-8E61-47C914415B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9A734A7-6096-47AA-9737-CDF62701A0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{E6E2225F-0AD3-4928-ABF1-38FF5E062EC5}tf67061901_win32</Template>
  <TotalTime>389</TotalTime>
  <Words>679</Words>
  <Application>Microsoft Office PowerPoint</Application>
  <PresentationFormat>Widescreen</PresentationFormat>
  <Paragraphs>85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Courier New</vt:lpstr>
      <vt:lpstr>Daytona Condensed Light</vt:lpstr>
      <vt:lpstr>Posterama</vt:lpstr>
      <vt:lpstr>Custom</vt:lpstr>
      <vt:lpstr>Stock prediction</vt:lpstr>
      <vt:lpstr>Problem statement</vt:lpstr>
      <vt:lpstr>Why This Matters to Business</vt:lpstr>
      <vt:lpstr>Approach</vt:lpstr>
      <vt:lpstr>Market segmentation</vt:lpstr>
      <vt:lpstr>Training ml models</vt:lpstr>
      <vt:lpstr>Evaluation metrics</vt:lpstr>
      <vt:lpstr>Business Impact: Real-Time Dashboard</vt:lpstr>
      <vt:lpstr>Business Impact – Live Recommendations from News</vt:lpstr>
      <vt:lpstr>Risk &amp; Ethics Considerations</vt:lpstr>
      <vt:lpstr>Recommendations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Subha Bandaru</dc:creator>
  <cp:lastModifiedBy>Subha Bandaru</cp:lastModifiedBy>
  <cp:revision>39</cp:revision>
  <dcterms:created xsi:type="dcterms:W3CDTF">2025-04-13T12:47:06Z</dcterms:created>
  <dcterms:modified xsi:type="dcterms:W3CDTF">2025-06-22T04:29:28Z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